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494" r:id="rId2"/>
    <p:sldId id="821" r:id="rId3"/>
    <p:sldId id="822" r:id="rId4"/>
    <p:sldId id="823" r:id="rId5"/>
    <p:sldId id="788" r:id="rId6"/>
    <p:sldId id="835" r:id="rId7"/>
    <p:sldId id="836" r:id="rId8"/>
    <p:sldId id="837" r:id="rId9"/>
    <p:sldId id="838" r:id="rId10"/>
    <p:sldId id="839" r:id="rId11"/>
    <p:sldId id="840" r:id="rId12"/>
    <p:sldId id="841" r:id="rId13"/>
    <p:sldId id="842" r:id="rId14"/>
    <p:sldId id="843" r:id="rId15"/>
    <p:sldId id="844" r:id="rId16"/>
    <p:sldId id="845" r:id="rId17"/>
    <p:sldId id="827" r:id="rId18"/>
    <p:sldId id="834" r:id="rId19"/>
    <p:sldId id="846" r:id="rId20"/>
    <p:sldId id="847" r:id="rId21"/>
    <p:sldId id="82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1CF7A3-2E87-43B0-A84D-1A6BFBF00E00}">
          <p14:sldIdLst>
            <p14:sldId id="494"/>
            <p14:sldId id="821"/>
            <p14:sldId id="822"/>
            <p14:sldId id="823"/>
            <p14:sldId id="788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27"/>
            <p14:sldId id="834"/>
            <p14:sldId id="846"/>
            <p14:sldId id="847"/>
            <p14:sldId id="8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9090"/>
    <a:srgbClr val="FFFFFF"/>
    <a:srgbClr val="007DC5"/>
    <a:srgbClr val="436A81"/>
    <a:srgbClr val="FFE56A"/>
    <a:srgbClr val="4280AF"/>
    <a:srgbClr val="EED45C"/>
    <a:srgbClr val="9DAA7E"/>
    <a:srgbClr val="B4B4B4"/>
    <a:srgbClr val="B89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6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F1A3C-7094-4025-80B2-EF9BF9D263AD}" type="datetimeFigureOut">
              <a:rPr lang="en-US" smtClean="0"/>
              <a:t>27/09/2025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20066-3E48-47D9-8AE4-2328CD81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49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543D-923A-4E7F-A24F-78D1113BF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FEEC0-FEBB-4408-B046-4670BD8AA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914EE-69F6-4AD6-88D8-069019B6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27/09/2025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CC4CC-2C37-41BB-B258-582A763A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BEF1B-4BD6-45B2-BDAC-87960A01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6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ECCF-BCF4-4793-A4BA-FF76DC4B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2045D-1071-415A-AE02-80B9FC54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83C00-E2FD-4A2B-B90B-3E9B6CFD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27/09/2025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3EF0C-A51C-4BA9-826E-90BB4BF07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A4DCC-B9B3-47A4-AED2-E2AE5DB2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6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A6F740-DE19-4DF3-A70D-7CCC87B888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9BF2A-B9B6-4DD6-93F4-7B140811A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D4C21-E2F0-4C31-BD3C-417404FC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27/09/2025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689B-C76F-4BDF-9625-309EA68D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A7CA0-5594-443A-97AE-260CDB01F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5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42C3-7C51-4F06-92F3-1846A3A5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9BBB3-EAEE-48C7-B8DE-FED1B871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9E408-88E8-4D30-ADD8-F0063644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27/09/2025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730FD-E208-4CEF-810C-4CF982921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7609A-6178-441E-B587-92DBEC20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2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C837-E3EE-4568-AFDC-46B778C8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2EA2B-59C1-4BD5-9F96-C87A17715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58121-CE68-4B4F-A05E-699268AF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27/09/2025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4B5FF-60B0-4213-AD58-2DAC7A8E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9B79E-C830-4568-A33E-2DFF0097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7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8CC1-322C-46F6-A1DC-E81C0B8D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0006-CEB6-4103-A2EE-81439AC7E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0A265-F671-42B5-B10C-DDB7E8E9E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34364-34FE-4B83-81C9-9D1D30AFC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27/09/2025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FC174-E2DD-4695-AAEB-F742DE54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18F40-FA88-452A-B085-E2AD8DC7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6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7649-02EF-4C7D-AFEB-9FD1E36D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A5286-DC74-48F3-8E9C-65141A8D4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8F4E9-48E9-421C-A47D-3D0AF0007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9E906-DEBE-47BE-9E81-34FB9F9F0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38777-1AB3-4F49-9990-52DAFCD3D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3E4F8-C86A-4F58-B4F2-A660C5598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27/09/2025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9995C7-7CA2-47E9-8FDD-8AA843DC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7AA47-B5C0-4B76-BA02-4813CDDA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9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CBD7-57F3-4781-A9FD-BF378FE4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95DC5B-BC2F-417D-B6EE-E80DB3EE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27/09/2025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83FFD-BF07-4D99-B104-436F7415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D1BD4-B475-40B1-9287-1D62CC1D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68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7B6AF-54A9-471E-BDFD-D6D21461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27/09/2025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DA646C-F670-4182-B8B3-14B77137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F419A-184C-4837-9E99-8D401A0A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4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EF38-58B9-41D1-BF78-8923153B2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8470-E1A7-4399-8E07-FD2F8B70A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AEDD7-8497-41D4-B60D-234B5CD3B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581CB-3F5E-4D1D-AB84-867C66E8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27/09/2025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3622C-5E1D-40E3-BA8D-063DD828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41A0A-EEA2-4047-AFCF-F887F60EF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4658-7015-49DF-ABDA-AE956BE2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C47FB-9C59-45C3-A273-E19388FFD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CEB2B-3EE3-491D-B4DA-5413B9E1F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8949B-806D-4026-A9BC-C18567EC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27/09/2025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4E699-3FA7-4580-85D7-8B194AC3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45A26-0F8F-4B78-AAD7-F26DCE1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37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0D2FD-4CE3-4911-B537-78A439F5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804C-CA2E-4774-B4AC-BCA30F658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60E2E-B467-4131-929C-7664D480C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5B8F1-23B3-4187-818C-C69CAAB85054}" type="datetimeFigureOut">
              <a:rPr lang="en-US" smtClean="0"/>
              <a:t>27/09/2025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1899-94A4-4670-973F-6533A9639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2154B-7F20-453A-8E75-4957A4AF8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2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G">
            <a:extLst>
              <a:ext uri="{FF2B5EF4-FFF2-40B4-BE49-F238E27FC236}">
                <a16:creationId xmlns:a16="http://schemas.microsoft.com/office/drawing/2014/main" id="{1DB8499A-96BE-4A46-9717-3A4B7827B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CFD136-ABF6-4C2E-92CD-D4F91357510F}"/>
              </a:ext>
            </a:extLst>
          </p:cNvPr>
          <p:cNvGrpSpPr/>
          <p:nvPr/>
        </p:nvGrpSpPr>
        <p:grpSpPr>
          <a:xfrm>
            <a:off x="535022" y="4767466"/>
            <a:ext cx="8661993" cy="1928388"/>
            <a:chOff x="1875453" y="4635374"/>
            <a:chExt cx="8852904" cy="1928388"/>
          </a:xfrm>
          <a:noFill/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A1A97E-B258-4F58-85D5-34D58A770B1C}"/>
                </a:ext>
              </a:extLst>
            </p:cNvPr>
            <p:cNvSpPr/>
            <p:nvPr/>
          </p:nvSpPr>
          <p:spPr>
            <a:xfrm>
              <a:off x="1875453" y="4635374"/>
              <a:ext cx="8852904" cy="1928388"/>
            </a:xfrm>
            <a:prstGeom prst="roundRect">
              <a:avLst>
                <a:gd name="adj" fmla="val 44836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8B1886-9D6F-4A0A-BEBA-CF77BFD2B614}"/>
                </a:ext>
              </a:extLst>
            </p:cNvPr>
            <p:cNvSpPr txBox="1"/>
            <p:nvPr/>
          </p:nvSpPr>
          <p:spPr>
            <a:xfrm>
              <a:off x="2631233" y="4747144"/>
              <a:ext cx="6929534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RU" sz="4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</a:t>
              </a:r>
              <a:endParaRPr lang="en-US" sz="44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642786-E8D8-4870-972D-D754417C2782}"/>
                </a:ext>
              </a:extLst>
            </p:cNvPr>
            <p:cNvSpPr txBox="1"/>
            <p:nvPr/>
          </p:nvSpPr>
          <p:spPr>
            <a:xfrm>
              <a:off x="2631233" y="5428188"/>
              <a:ext cx="7343191" cy="584775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r>
                <a:rPr lang="ru-RU" sz="3200" dirty="0">
                  <a:solidFill>
                    <a:srgbClr val="F7FFFE"/>
                  </a:solidFill>
                  <a:effectLst>
                    <a:innerShdw dist="12700">
                      <a:prstClr val="black"/>
                    </a:innerShdw>
                  </a:effectLst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Языки программирования</a:t>
              </a:r>
              <a:endParaRPr lang="en-US" sz="3200" dirty="0">
                <a:solidFill>
                  <a:srgbClr val="F7FFFE"/>
                </a:solidFill>
                <a:effectLst>
                  <a:innerShdw dist="12700">
                    <a:prstClr val="black"/>
                  </a:innerShdw>
                </a:effectLst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77854B-EB81-4BB7-977E-DBF9B6ABB70D}"/>
                </a:ext>
              </a:extLst>
            </p:cNvPr>
            <p:cNvCxnSpPr>
              <a:cxnSpLocks/>
            </p:cNvCxnSpPr>
            <p:nvPr/>
          </p:nvCxnSpPr>
          <p:spPr>
            <a:xfrm>
              <a:off x="2686500" y="5470681"/>
              <a:ext cx="7200000" cy="0"/>
            </a:xfrm>
            <a:prstGeom prst="line">
              <a:avLst/>
            </a:prstGeom>
            <a:grpFill/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614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Программирование, где программы строятся на основе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функций в математическом смысле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Функции принимают и выдают данные,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 изменяя внутреннее состояние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Функциональное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2B48B3C-2306-43E1-829C-B42119BF7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731" y="3223311"/>
            <a:ext cx="2756538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514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Программирование, в котором длительные операции запускаются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без ожидания их завершения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 блокируют дальнейшее выполнение программы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Асинхронное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BC268DB-AE1D-4020-9BBD-1BBAB0D6D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189" y="3223316"/>
            <a:ext cx="6243623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103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Программирование, основанное на использовании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объектов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которые могут содержать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данные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(свойства)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действия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(методы).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Объектно-ориентированное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CF29E04-D063-47AC-9C11-C899E252E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443" y="3223316"/>
            <a:ext cx="7591115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5591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программ, которые могут работать с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другими программами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анализируя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изменяя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или даже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генерируя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их код.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Метапрограммирование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B8BC90-3025-492E-A7F7-C49E4A856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59" y="3223316"/>
            <a:ext cx="4921082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0654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Это язык, в котором программист может работать с более абстрактными понятиями, близкими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 человеческому языку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а не к машинному коду.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Высокоуровневый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70B8BB7-D3D5-4616-9C24-19B649F0D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421" y="3223310"/>
            <a:ext cx="3423159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193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Это язык, который позволяет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определить типы данных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выполнять синтаксический анализ и компиляцию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во время выполнения программы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Динамический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E5B3642-56A9-4D3D-A1C5-0E314369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353" y="3223315"/>
            <a:ext cx="7603294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9101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062667"/>
            <a:chOff x="455691" y="307819"/>
            <a:chExt cx="11280617" cy="206266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062667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Это язык, где есть существенный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ограничения на приведение типов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при присваиваниях и операциях.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Строгий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09D5A4F-D42D-4C20-89B9-238895F958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" b="2412"/>
          <a:stretch/>
        </p:blipFill>
        <p:spPr>
          <a:xfrm>
            <a:off x="2480920" y="2672171"/>
            <a:ext cx="7230160" cy="388107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3997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6894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Python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87B567-BEEE-4BA6-98CA-DE39E04EF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31" y="1526176"/>
            <a:ext cx="10814739" cy="502080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7C34527-5AE7-48F0-8C05-09FD267D2750}"/>
              </a:ext>
            </a:extLst>
          </p:cNvPr>
          <p:cNvSpPr/>
          <p:nvPr/>
        </p:nvSpPr>
        <p:spPr>
          <a:xfrm>
            <a:off x="1608131" y="2281841"/>
            <a:ext cx="1364282" cy="99360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4F6237-7090-47F4-83F1-0A947A063B1F}"/>
              </a:ext>
            </a:extLst>
          </p:cNvPr>
          <p:cNvSpPr/>
          <p:nvPr/>
        </p:nvSpPr>
        <p:spPr>
          <a:xfrm>
            <a:off x="3002384" y="2554521"/>
            <a:ext cx="1095968" cy="44144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E8E4B-5E79-4392-908B-A34200FFC262}"/>
              </a:ext>
            </a:extLst>
          </p:cNvPr>
          <p:cNvSpPr/>
          <p:nvPr/>
        </p:nvSpPr>
        <p:spPr>
          <a:xfrm>
            <a:off x="5300962" y="3584630"/>
            <a:ext cx="1060075" cy="36918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DCE4F77-DA0A-4A52-A8DD-3B55813BEA84}"/>
              </a:ext>
            </a:extLst>
          </p:cNvPr>
          <p:cNvSpPr/>
          <p:nvPr/>
        </p:nvSpPr>
        <p:spPr>
          <a:xfrm flipH="1">
            <a:off x="6391323" y="3263455"/>
            <a:ext cx="1364282" cy="99360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74472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6894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Установка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Python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B4C5036-F467-4478-A294-8BDD714B4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68" y="1535142"/>
            <a:ext cx="8132464" cy="502080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A96402-A2F5-48AD-8987-5DE3D9685556}"/>
              </a:ext>
            </a:extLst>
          </p:cNvPr>
          <p:cNvSpPr/>
          <p:nvPr/>
        </p:nvSpPr>
        <p:spPr>
          <a:xfrm>
            <a:off x="4266347" y="5765936"/>
            <a:ext cx="3639979" cy="61710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430A231-2FB8-4F93-BF2D-C2BA828465A8}"/>
              </a:ext>
            </a:extLst>
          </p:cNvPr>
          <p:cNvSpPr/>
          <p:nvPr/>
        </p:nvSpPr>
        <p:spPr>
          <a:xfrm>
            <a:off x="2876948" y="5534638"/>
            <a:ext cx="1364282" cy="99360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A219225-EEB3-40A8-9CC6-A8D3BFD2EC01}"/>
              </a:ext>
            </a:extLst>
          </p:cNvPr>
          <p:cNvSpPr/>
          <p:nvPr/>
        </p:nvSpPr>
        <p:spPr>
          <a:xfrm>
            <a:off x="2876744" y="3334226"/>
            <a:ext cx="1364282" cy="99360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8D5842-B3C0-4ADF-A5ED-777042337D0B}"/>
              </a:ext>
            </a:extLst>
          </p:cNvPr>
          <p:cNvSpPr/>
          <p:nvPr/>
        </p:nvSpPr>
        <p:spPr>
          <a:xfrm>
            <a:off x="4270967" y="3128951"/>
            <a:ext cx="5796669" cy="14245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28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6894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PyCharm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F7E8C2-D8AA-4AD2-8358-5461C3C93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94" y="1535141"/>
            <a:ext cx="10065613" cy="502080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A96402-A2F5-48AD-8987-5DE3D9685556}"/>
              </a:ext>
            </a:extLst>
          </p:cNvPr>
          <p:cNvSpPr/>
          <p:nvPr/>
        </p:nvSpPr>
        <p:spPr>
          <a:xfrm>
            <a:off x="3559089" y="4135364"/>
            <a:ext cx="682141" cy="27038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430A231-2FB8-4F93-BF2D-C2BA828465A8}"/>
              </a:ext>
            </a:extLst>
          </p:cNvPr>
          <p:cNvSpPr/>
          <p:nvPr/>
        </p:nvSpPr>
        <p:spPr>
          <a:xfrm>
            <a:off x="2169231" y="3773755"/>
            <a:ext cx="1364282" cy="99360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2744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324087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Компилятор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A87843-D7CD-F627-6715-6E3B737E241D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140" y="1584461"/>
            <a:ext cx="6727721" cy="500925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6128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6894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PyCharm Download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32004CE-F977-4A82-9406-318B902E4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45" y="1535140"/>
            <a:ext cx="10996910" cy="502080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A96402-A2F5-48AD-8987-5DE3D9685556}"/>
              </a:ext>
            </a:extLst>
          </p:cNvPr>
          <p:cNvSpPr/>
          <p:nvPr/>
        </p:nvSpPr>
        <p:spPr>
          <a:xfrm>
            <a:off x="3367258" y="3393612"/>
            <a:ext cx="571968" cy="27038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430A231-2FB8-4F93-BF2D-C2BA828465A8}"/>
              </a:ext>
            </a:extLst>
          </p:cNvPr>
          <p:cNvSpPr/>
          <p:nvPr/>
        </p:nvSpPr>
        <p:spPr>
          <a:xfrm>
            <a:off x="1977399" y="3032003"/>
            <a:ext cx="1364282" cy="99360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22393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6894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Установка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PyCharm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119F47C-94D1-48C9-958C-A7D1BDB6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418" y="1535139"/>
            <a:ext cx="6457165" cy="50208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B43A22-F99B-4C83-9185-63BD20D9A2FB}"/>
              </a:ext>
            </a:extLst>
          </p:cNvPr>
          <p:cNvSpPr/>
          <p:nvPr/>
        </p:nvSpPr>
        <p:spPr>
          <a:xfrm>
            <a:off x="3195781" y="2983344"/>
            <a:ext cx="2715492" cy="62807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1BB762-FD70-4A4E-B324-0E09608E4DAE}"/>
              </a:ext>
            </a:extLst>
          </p:cNvPr>
          <p:cNvSpPr/>
          <p:nvPr/>
        </p:nvSpPr>
        <p:spPr>
          <a:xfrm>
            <a:off x="3200398" y="4465784"/>
            <a:ext cx="2715492" cy="62807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7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324087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Интерпретатор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8920205-10AA-4DDB-98D5-30333B415F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" t="3831" r="8162" b="6070"/>
          <a:stretch/>
        </p:blipFill>
        <p:spPr>
          <a:xfrm>
            <a:off x="1841675" y="1584461"/>
            <a:ext cx="8508651" cy="500925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6211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59486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Компиляция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VS 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интерпретация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D45A783-A831-4F23-8329-680001C62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42" y="1855235"/>
            <a:ext cx="10162315" cy="440790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C74A5F-1331-4C25-9998-EF95FD7E1499}"/>
              </a:ext>
            </a:extLst>
          </p:cNvPr>
          <p:cNvSpPr/>
          <p:nvPr/>
        </p:nvSpPr>
        <p:spPr>
          <a:xfrm>
            <a:off x="9637059" y="3585882"/>
            <a:ext cx="1290917" cy="3496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646051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Мультипарадигмальный высокоуровневый язык программирования общего назначения с динамической строгой типизацией и автоматическим управлением памятью.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Python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FBB29-0DFA-4BD9-8C4C-B9236CAA9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881" y="3223317"/>
            <a:ext cx="7680238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773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Язык поддерживает императивное, процедурное, структурное, функциональное, асинхронное, объектно-ориентированное программирование и метапрограммирование.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Мультипарадигмальный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Python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EF6DFA6-7FDC-48FF-BBD9-EFA330699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060" y="3223314"/>
            <a:ext cx="5919881" cy="332993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922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1"/>
            <a:ext cx="11667993" cy="2889385"/>
            <a:chOff x="455691" y="307818"/>
            <a:chExt cx="11280617" cy="288938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8"/>
              <a:ext cx="11280617" cy="2889385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 исходном коде программы записываются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инструкции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которые выполняются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последовательно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Данные, полученные при выполнении инструкции, могут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записываться в память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или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читаться из памяти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последующими инструкциями.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Императивное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2410A8D-9A6A-4194-9952-910D46DDB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13" y="3498886"/>
            <a:ext cx="5429975" cy="305436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387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613812"/>
            <a:chOff x="455691" y="307819"/>
            <a:chExt cx="11280617" cy="261381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613812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Программирование, при котором программа разбивается 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отдельные процедуры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(подпрограммы, функции), которые выполняют конкретные задачи.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Процедурное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C05441F-39EB-4B0B-AF50-67BA2FE45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325" y="3223313"/>
            <a:ext cx="3771351" cy="332993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83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262004" y="304752"/>
            <a:ext cx="11667993" cy="2125297"/>
            <a:chOff x="455691" y="307819"/>
            <a:chExt cx="11280617" cy="212529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2125297"/>
            </a:xfrm>
            <a:prstGeom prst="roundRect">
              <a:avLst>
                <a:gd name="adj" fmla="val 29951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Программирование, при которой программа разрабатывается как иерархическая структура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логически завершённых блоков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Структурное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6A010E0-EF0B-465C-861A-996F8BFEA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55" y="2680568"/>
            <a:ext cx="7334291" cy="3872679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0823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4831</TotalTime>
  <Words>264</Words>
  <Application>Microsoft Office PowerPoint</Application>
  <PresentationFormat>Widescreen</PresentationFormat>
  <Paragraphs>38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Фикрет Зейналов</dc:creator>
  <cp:lastModifiedBy>Фикрет Зейналов</cp:lastModifiedBy>
  <cp:revision>1329</cp:revision>
  <dcterms:created xsi:type="dcterms:W3CDTF">2022-04-04T07:38:37Z</dcterms:created>
  <dcterms:modified xsi:type="dcterms:W3CDTF">2025-09-27T06:12:57Z</dcterms:modified>
</cp:coreProperties>
</file>